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66" r:id="rId14"/>
    <p:sldId id="267" r:id="rId15"/>
    <p:sldId id="268" r:id="rId16"/>
    <p:sldId id="270" r:id="rId17"/>
    <p:sldId id="273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4" autoAdjust="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10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4E871-E8FA-48C7-949C-E6EC92EB25CD}" type="datetimeFigureOut">
              <a:rPr lang="pt-BR" smtClean="0"/>
              <a:pPr/>
              <a:t>3/2/2012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C155E-5F3D-47A6-A1BF-6209589EBA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C155E-5F3D-47A6-A1BF-6209589EBADE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875C-D334-4AB9-AB6D-3D6017AC8BD1}" type="datetimeFigureOut">
              <a:rPr lang="pt-BR" smtClean="0"/>
              <a:pPr/>
              <a:t>3/2/2012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21272-58CA-4B92-AFF9-0CC1BADB2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875C-D334-4AB9-AB6D-3D6017AC8BD1}" type="datetimeFigureOut">
              <a:rPr lang="pt-BR" smtClean="0"/>
              <a:pPr/>
              <a:t>3/2/2012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21272-58CA-4B92-AFF9-0CC1BADB2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875C-D334-4AB9-AB6D-3D6017AC8BD1}" type="datetimeFigureOut">
              <a:rPr lang="pt-BR" smtClean="0"/>
              <a:pPr/>
              <a:t>3/2/2012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21272-58CA-4B92-AFF9-0CC1BADB2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875C-D334-4AB9-AB6D-3D6017AC8BD1}" type="datetimeFigureOut">
              <a:rPr lang="pt-BR" smtClean="0"/>
              <a:pPr/>
              <a:t>3/2/2012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21272-58CA-4B92-AFF9-0CC1BADB2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875C-D334-4AB9-AB6D-3D6017AC8BD1}" type="datetimeFigureOut">
              <a:rPr lang="pt-BR" smtClean="0"/>
              <a:pPr/>
              <a:t>3/2/2012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21272-58CA-4B92-AFF9-0CC1BADB2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875C-D334-4AB9-AB6D-3D6017AC8BD1}" type="datetimeFigureOut">
              <a:rPr lang="pt-BR" smtClean="0"/>
              <a:pPr/>
              <a:t>3/2/2012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21272-58CA-4B92-AFF9-0CC1BADB2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875C-D334-4AB9-AB6D-3D6017AC8BD1}" type="datetimeFigureOut">
              <a:rPr lang="pt-BR" smtClean="0"/>
              <a:pPr/>
              <a:t>3/2/2012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21272-58CA-4B92-AFF9-0CC1BADB2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875C-D334-4AB9-AB6D-3D6017AC8BD1}" type="datetimeFigureOut">
              <a:rPr lang="pt-BR" smtClean="0"/>
              <a:pPr/>
              <a:t>3/2/2012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21272-58CA-4B92-AFF9-0CC1BADB2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875C-D334-4AB9-AB6D-3D6017AC8BD1}" type="datetimeFigureOut">
              <a:rPr lang="pt-BR" smtClean="0"/>
              <a:pPr/>
              <a:t>3/2/2012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21272-58CA-4B92-AFF9-0CC1BADB2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875C-D334-4AB9-AB6D-3D6017AC8BD1}" type="datetimeFigureOut">
              <a:rPr lang="pt-BR" smtClean="0"/>
              <a:pPr/>
              <a:t>3/2/2012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21272-58CA-4B92-AFF9-0CC1BADB2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875C-D334-4AB9-AB6D-3D6017AC8BD1}" type="datetimeFigureOut">
              <a:rPr lang="pt-BR" smtClean="0"/>
              <a:pPr/>
              <a:t>3/2/2012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21272-58CA-4B92-AFF9-0CC1BADB2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6875C-D334-4AB9-AB6D-3D6017AC8BD1}" type="datetimeFigureOut">
              <a:rPr lang="pt-BR" smtClean="0"/>
              <a:pPr/>
              <a:t>3/2/2012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21272-58CA-4B92-AFF9-0CC1BADB2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496944" cy="6192688"/>
          </a:xfrm>
        </p:spPr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r>
              <a:rPr lang="pt-BR" sz="6000" dirty="0">
                <a:latin typeface="Amadeus Regular" pitchFamily="2" charset="0"/>
              </a:rPr>
              <a:t>Projeto pedagógico anual</a:t>
            </a:r>
            <a:br>
              <a:rPr lang="pt-BR" sz="6000" dirty="0">
                <a:latin typeface="Amadeus Regular" pitchFamily="2" charset="0"/>
              </a:rPr>
            </a:br>
            <a:r>
              <a:rPr lang="pt-BR" sz="6000" dirty="0" smtClean="0">
                <a:latin typeface="Amadeus Regular" pitchFamily="2" charset="0"/>
              </a:rPr>
              <a:t>2012</a:t>
            </a:r>
            <a:br>
              <a:rPr lang="pt-BR" sz="6000" dirty="0" smtClean="0">
                <a:latin typeface="Amadeus Regular" pitchFamily="2" charset="0"/>
              </a:rPr>
            </a:br>
            <a:r>
              <a:rPr lang="pt-BR" sz="6000" dirty="0">
                <a:latin typeface="Amadeus Regular" pitchFamily="2" charset="0"/>
              </a:rPr>
              <a:t/>
            </a:r>
            <a:br>
              <a:rPr lang="pt-BR" sz="6000" dirty="0">
                <a:latin typeface="Amadeus Regular" pitchFamily="2" charset="0"/>
              </a:rPr>
            </a:br>
            <a:r>
              <a:rPr lang="pt-BR" sz="6000" dirty="0">
                <a:latin typeface="Amadeus Regular" pitchFamily="2" charset="0"/>
              </a:rPr>
              <a:t>4º e 5º anos do E. </a:t>
            </a:r>
            <a:r>
              <a:rPr lang="pt-BR" sz="6000" dirty="0" smtClean="0">
                <a:latin typeface="Amadeus Regular" pitchFamily="2" charset="0"/>
              </a:rPr>
              <a:t>F.   </a:t>
            </a:r>
            <a:r>
              <a:rPr lang="pt-BR" sz="6000" dirty="0">
                <a:latin typeface="Amadeus Regular" pitchFamily="2" charset="0"/>
              </a:rPr>
              <a:t/>
            </a:r>
            <a:br>
              <a:rPr lang="pt-BR" sz="6000" dirty="0">
                <a:latin typeface="Amadeus Regular" pitchFamily="2" charset="0"/>
              </a:rPr>
            </a:br>
            <a:r>
              <a:rPr lang="pt-BR" sz="6000" dirty="0">
                <a:latin typeface="Amadeus Regular" pitchFamily="2" charset="0"/>
              </a:rPr>
              <a:t> </a:t>
            </a:r>
            <a:br>
              <a:rPr lang="pt-BR" sz="6000" dirty="0">
                <a:latin typeface="Amadeus Regular" pitchFamily="2" charset="0"/>
              </a:rPr>
            </a:br>
            <a:r>
              <a:rPr lang="pt-BR" sz="6000" dirty="0">
                <a:latin typeface="Amadeus Regular" pitchFamily="2" charset="0"/>
              </a:rPr>
              <a:t> </a:t>
            </a:r>
            <a:br>
              <a:rPr lang="pt-BR" sz="6000" dirty="0">
                <a:latin typeface="Amadeus Regular" pitchFamily="2" charset="0"/>
              </a:rPr>
            </a:br>
            <a:r>
              <a:rPr lang="pt-BR" sz="6000" dirty="0">
                <a:latin typeface="Amadeus Regular" pitchFamily="2" charset="0"/>
              </a:rPr>
              <a:t> </a:t>
            </a:r>
            <a:r>
              <a:rPr lang="pt-BR" sz="6000" dirty="0" smtClean="0">
                <a:latin typeface="Amadeus Regular" pitchFamily="2" charset="0"/>
              </a:rPr>
              <a:t>Professora </a:t>
            </a:r>
            <a:r>
              <a:rPr lang="pt-BR" sz="6000" dirty="0" err="1" smtClean="0">
                <a:latin typeface="Amadeus Regular" pitchFamily="2" charset="0"/>
              </a:rPr>
              <a:t>Lenia</a:t>
            </a:r>
            <a:r>
              <a:rPr lang="pt-BR" sz="6000" dirty="0" smtClean="0">
                <a:latin typeface="Amadeus Regular" pitchFamily="2" charset="0"/>
              </a:rPr>
              <a:t> </a:t>
            </a:r>
            <a:r>
              <a:rPr lang="pt-BR" sz="6000" dirty="0" err="1" smtClean="0">
                <a:latin typeface="Amadeus Regular" pitchFamily="2" charset="0"/>
              </a:rPr>
              <a:t>Pickler</a:t>
            </a:r>
            <a:r>
              <a:rPr lang="pt-BR" dirty="0">
                <a:latin typeface="Amadeus Regular" pitchFamily="2" charset="0"/>
              </a:rPr>
              <a:t/>
            </a:r>
            <a:br>
              <a:rPr lang="pt-BR" dirty="0">
                <a:latin typeface="Amadeus Regular" pitchFamily="2" charset="0"/>
              </a:rPr>
            </a:br>
            <a:r>
              <a:rPr lang="pt-BR" dirty="0"/>
              <a:t> </a:t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</p:cSld>
  <p:clrMapOvr>
    <a:masterClrMapping/>
  </p:clrMapOvr>
  <p:transition advTm="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3367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sz="4800" b="1" dirty="0"/>
              <a:t>Objetivos:</a:t>
            </a:r>
            <a:endParaRPr lang="pt-BR" sz="4800" dirty="0"/>
          </a:p>
          <a:p>
            <a:pPr lvl="0"/>
            <a:r>
              <a:rPr lang="pt-BR" sz="4800" dirty="0" smtClean="0"/>
              <a:t>Promover </a:t>
            </a:r>
            <a:r>
              <a:rPr lang="pt-BR" sz="4800" dirty="0"/>
              <a:t>através da educação uma conscientização para o pleno exercício da cidadania,</a:t>
            </a:r>
          </a:p>
          <a:p>
            <a:pPr lvl="0"/>
            <a:r>
              <a:rPr lang="pt-BR" sz="4800" dirty="0"/>
              <a:t>Sensibilizar o aluno para a função socioeconômica,</a:t>
            </a:r>
          </a:p>
          <a:p>
            <a:pPr lvl="0"/>
            <a:r>
              <a:rPr lang="pt-BR" sz="4800" dirty="0"/>
              <a:t>Formar multiplicadores da educação e cidadania no ambiente escolar promovendo um mundo melhor e mais </a:t>
            </a:r>
            <a:r>
              <a:rPr lang="pt-BR" sz="4800" dirty="0" smtClean="0"/>
              <a:t>humano.</a:t>
            </a:r>
            <a:endParaRPr lang="pt-BR" sz="4800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sz="3600" b="1" dirty="0"/>
              <a:t>Estratégias: </a:t>
            </a:r>
            <a:endParaRPr lang="pt-BR" sz="3600" dirty="0"/>
          </a:p>
          <a:p>
            <a:pPr lvl="0"/>
            <a:r>
              <a:rPr lang="pt-BR" sz="3600" dirty="0" smtClean="0"/>
              <a:t>Formação </a:t>
            </a:r>
            <a:r>
              <a:rPr lang="pt-BR" sz="3600" dirty="0"/>
              <a:t>de grupos e discussão sobre o tema proposto no início do bimestre,</a:t>
            </a:r>
          </a:p>
          <a:p>
            <a:pPr lvl="0"/>
            <a:r>
              <a:rPr lang="pt-BR" sz="3600" dirty="0"/>
              <a:t>Os alunos terão que observar no período vespertino as atitudes de todos os alunos, até mesmo de outras turmas, e no momento adequado, sem citar nomes, colocaremos os exemplos das atitudes numa discussão.</a:t>
            </a:r>
          </a:p>
          <a:p>
            <a:pPr lvl="0"/>
            <a:r>
              <a:rPr lang="pt-BR" sz="3600" dirty="0"/>
              <a:t>A partir das discussões levantaremos questões voltadas a ética, moral, cidadania e </a:t>
            </a:r>
            <a:r>
              <a:rPr lang="pt-BR" sz="3600" dirty="0" err="1"/>
              <a:t>bullying</a:t>
            </a:r>
            <a:r>
              <a:rPr lang="pt-BR" sz="3600" dirty="0"/>
              <a:t>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26469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pt-BR" sz="4000" dirty="0" smtClean="0"/>
              <a:t>*  Os alunos farão uma pesquisa sobre os temas </a:t>
            </a:r>
            <a:r>
              <a:rPr lang="pt-BR" sz="4000" u="sng" dirty="0" smtClean="0"/>
              <a:t>ética</a:t>
            </a:r>
            <a:r>
              <a:rPr lang="pt-BR" sz="4000" dirty="0" smtClean="0"/>
              <a:t> e </a:t>
            </a:r>
            <a:r>
              <a:rPr lang="pt-BR" sz="4000" u="sng" dirty="0" smtClean="0"/>
              <a:t>cidadania</a:t>
            </a:r>
            <a:r>
              <a:rPr lang="pt-BR" sz="4000" dirty="0" smtClean="0"/>
              <a:t> e construirão um teatro com  o resultado da pesquisa, onde apresentarão aos demais alunos, </a:t>
            </a:r>
            <a:r>
              <a:rPr lang="pt-BR" sz="4000" b="1" u="sng" dirty="0" smtClean="0"/>
              <a:t>no mês de setembro</a:t>
            </a:r>
            <a:r>
              <a:rPr lang="pt-BR" sz="4000" u="sng" dirty="0" smtClean="0"/>
              <a:t> .</a:t>
            </a:r>
            <a:endParaRPr lang="pt-BR" sz="4000" dirty="0" smtClean="0"/>
          </a:p>
          <a:p>
            <a:pPr>
              <a:buNone/>
            </a:pPr>
            <a:endParaRPr lang="pt-BR" sz="4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1926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BR" sz="5400" b="1" dirty="0"/>
              <a:t>A FAMÍLIA E O AMOR</a:t>
            </a:r>
          </a:p>
          <a:p>
            <a:pPr algn="ctr">
              <a:buNone/>
            </a:pPr>
            <a:r>
              <a:rPr lang="pt-BR" sz="5400" b="1" dirty="0"/>
              <a:t>O amor dá vida à família!</a:t>
            </a:r>
          </a:p>
          <a:p>
            <a:pPr>
              <a:buNone/>
            </a:pPr>
            <a:endParaRPr lang="pt-BR" b="1" u="sng" dirty="0" smtClean="0"/>
          </a:p>
          <a:p>
            <a:pPr>
              <a:buNone/>
            </a:pPr>
            <a:endParaRPr lang="pt-BR" b="1" u="sng" dirty="0"/>
          </a:p>
          <a:p>
            <a:pPr>
              <a:buNone/>
            </a:pPr>
            <a:endParaRPr lang="pt-BR" b="1" u="sng" dirty="0" smtClean="0"/>
          </a:p>
          <a:p>
            <a:pPr algn="ctr">
              <a:buNone/>
            </a:pPr>
            <a:r>
              <a:rPr lang="pt-BR" sz="4000" b="1" u="sng" dirty="0" smtClean="0"/>
              <a:t>4º </a:t>
            </a:r>
            <a:r>
              <a:rPr lang="pt-BR" sz="4000" b="1" u="sng" dirty="0"/>
              <a:t>Bimestre</a:t>
            </a:r>
            <a:endParaRPr lang="pt-BR" sz="4000" dirty="0"/>
          </a:p>
          <a:p>
            <a:pPr algn="ctr">
              <a:buNone/>
            </a:pPr>
            <a:endParaRPr lang="pt-BR" sz="4000" dirty="0" smtClean="0"/>
          </a:p>
          <a:p>
            <a:pPr algn="ctr">
              <a:buNone/>
            </a:pPr>
            <a:r>
              <a:rPr lang="pt-BR" sz="4000" dirty="0" smtClean="0"/>
              <a:t>Realização </a:t>
            </a:r>
            <a:r>
              <a:rPr lang="pt-BR" sz="4000" dirty="0"/>
              <a:t>do projeto: </a:t>
            </a:r>
            <a:r>
              <a:rPr lang="pt-BR" sz="4000" b="1" dirty="0"/>
              <a:t>mês de novembro</a:t>
            </a:r>
            <a:r>
              <a:rPr lang="pt-BR" b="1" dirty="0"/>
              <a:t>.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sz="3600" b="1" dirty="0"/>
              <a:t>Objetivos:</a:t>
            </a:r>
            <a:endParaRPr lang="pt-BR" sz="3600" dirty="0"/>
          </a:p>
          <a:p>
            <a:pPr lvl="0"/>
            <a:r>
              <a:rPr lang="pt-BR" sz="3600" dirty="0"/>
              <a:t>Resgatar a importância da família para a construção de uma sociedade mais feliz,</a:t>
            </a:r>
          </a:p>
          <a:p>
            <a:pPr lvl="0"/>
            <a:r>
              <a:rPr lang="pt-BR" sz="3600" dirty="0"/>
              <a:t>Aprender a gostar da vida, como ela é,</a:t>
            </a:r>
          </a:p>
          <a:p>
            <a:pPr lvl="0"/>
            <a:r>
              <a:rPr lang="pt-BR" sz="3600" dirty="0"/>
              <a:t>Valorizar os pais pelo seu trabalho e sua dedicação,</a:t>
            </a:r>
          </a:p>
          <a:p>
            <a:pPr lvl="0"/>
            <a:r>
              <a:rPr lang="pt-BR" sz="3600" dirty="0"/>
              <a:t>Relembrar os valores permanentes que devem fazer parte de uma família: o amor recíproco entre os pais, a confiança, a cooperação, o respeito a obediência , a compreensão e a tolerância.</a:t>
            </a:r>
          </a:p>
          <a:p>
            <a:endParaRPr lang="pt-B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3600" b="1" dirty="0"/>
              <a:t>Estratégias:</a:t>
            </a:r>
            <a:endParaRPr lang="pt-BR" sz="3600" dirty="0"/>
          </a:p>
          <a:p>
            <a:pPr lvl="0"/>
            <a:r>
              <a:rPr lang="pt-BR" sz="3600" dirty="0"/>
              <a:t>Fazer uma dramatização da família, com a mão e os dedos usando com palitos de sorvete, onde cada um deverá perceber o seu lugar perante ela.</a:t>
            </a:r>
          </a:p>
          <a:p>
            <a:pPr lvl="0"/>
            <a:r>
              <a:rPr lang="pt-BR" sz="3600" dirty="0"/>
              <a:t>Para casa, realizar uma entrevista com os pais e avós, onde os mesmos relatarão além da importância da família, as principais diferenças que observam nas gerações, no período de </a:t>
            </a:r>
            <a:r>
              <a:rPr lang="pt-BR" sz="3600" b="1" dirty="0"/>
              <a:t>12/11 a 14/11</a:t>
            </a:r>
            <a:r>
              <a:rPr lang="pt-BR" sz="3600" dirty="0"/>
              <a:t>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lvl="0"/>
            <a:endParaRPr lang="pt-BR" dirty="0" smtClean="0"/>
          </a:p>
          <a:p>
            <a:pPr lvl="0"/>
            <a:r>
              <a:rPr lang="pt-BR" sz="4000" dirty="0" smtClean="0"/>
              <a:t>A partir da entrevista, os alunos confeccionarão corações e dentro deles responderão a questão: por que família é amor?</a:t>
            </a:r>
          </a:p>
          <a:p>
            <a:pPr lvl="0"/>
            <a:r>
              <a:rPr lang="pt-BR" sz="4000" dirty="0" smtClean="0"/>
              <a:t>Os corações serão levados para casa, onde farão uma surpresa aos seus pais.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6192688"/>
          </a:xfrm>
        </p:spPr>
        <p:txBody>
          <a:bodyPr/>
          <a:lstStyle/>
          <a:p>
            <a:pPr>
              <a:buNone/>
            </a:pPr>
            <a:endParaRPr lang="es-ES_tradnl" dirty="0" smtClean="0"/>
          </a:p>
          <a:p>
            <a:pPr algn="ctr">
              <a:buNone/>
            </a:pPr>
            <a:r>
              <a:rPr lang="es-ES_tradnl" sz="4000" dirty="0" err="1" smtClean="0">
                <a:latin typeface="20 CENTS MARKER" pitchFamily="2" charset="0"/>
              </a:rPr>
              <a:t>Um</a:t>
            </a:r>
            <a:r>
              <a:rPr lang="es-ES_tradnl" sz="4000" dirty="0" smtClean="0">
                <a:latin typeface="20 CENTS MARKER" pitchFamily="2" charset="0"/>
              </a:rPr>
              <a:t> excelente ano de </a:t>
            </a:r>
            <a:r>
              <a:rPr lang="es-ES_tradnl" sz="4000" dirty="0" err="1" smtClean="0">
                <a:latin typeface="20 CENTS MARKER" pitchFamily="2" charset="0"/>
              </a:rPr>
              <a:t>trabalho</a:t>
            </a:r>
            <a:r>
              <a:rPr lang="es-ES_tradnl" sz="4000" dirty="0" smtClean="0">
                <a:latin typeface="20 CENTS MARKER" pitchFamily="2" charset="0"/>
              </a:rPr>
              <a:t> a todos </a:t>
            </a:r>
            <a:r>
              <a:rPr lang="es-ES_tradnl" sz="4000" dirty="0" err="1" smtClean="0">
                <a:latin typeface="20 CENTS MARKER" pitchFamily="2" charset="0"/>
              </a:rPr>
              <a:t>nós</a:t>
            </a:r>
            <a:r>
              <a:rPr lang="es-ES_tradnl" sz="4000" dirty="0" smtClean="0">
                <a:latin typeface="20 CENTS MARKER" pitchFamily="2" charset="0"/>
              </a:rPr>
              <a:t>!!!</a:t>
            </a:r>
          </a:p>
          <a:p>
            <a:pPr algn="ctr">
              <a:buNone/>
            </a:pPr>
            <a:endParaRPr lang="es-ES_tradnl" sz="4000" dirty="0">
              <a:latin typeface="20 CENTS MARKER" pitchFamily="2" charset="0"/>
            </a:endParaRPr>
          </a:p>
          <a:p>
            <a:pPr algn="ctr">
              <a:buNone/>
            </a:pPr>
            <a:endParaRPr lang="es-ES_tradnl" sz="4000" dirty="0" smtClean="0">
              <a:latin typeface="20 CENTS MARKER" pitchFamily="2" charset="0"/>
            </a:endParaRPr>
          </a:p>
          <a:p>
            <a:pPr algn="ctr">
              <a:buNone/>
            </a:pPr>
            <a:r>
              <a:rPr lang="es-ES_tradnl" sz="4000" dirty="0" err="1" smtClean="0">
                <a:latin typeface="20 CENTS MARKER" pitchFamily="2" charset="0"/>
              </a:rPr>
              <a:t>Com</a:t>
            </a:r>
            <a:r>
              <a:rPr lang="es-ES_tradnl" sz="4000" dirty="0" smtClean="0">
                <a:latin typeface="20 CENTS MARKER" pitchFamily="2" charset="0"/>
              </a:rPr>
              <a:t> </a:t>
            </a:r>
            <a:r>
              <a:rPr lang="es-ES_tradnl" sz="4000" dirty="0" err="1" smtClean="0">
                <a:latin typeface="20 CENTS MARKER" pitchFamily="2" charset="0"/>
              </a:rPr>
              <a:t>carinho</a:t>
            </a:r>
            <a:r>
              <a:rPr lang="es-ES_tradnl" sz="4000" dirty="0" smtClean="0">
                <a:latin typeface="20 CENTS MARKER" pitchFamily="2" charset="0"/>
              </a:rPr>
              <a:t>,</a:t>
            </a:r>
          </a:p>
          <a:p>
            <a:pPr algn="ctr">
              <a:buNone/>
            </a:pPr>
            <a:endParaRPr lang="es-ES_tradnl" sz="4000" dirty="0">
              <a:latin typeface="20 CENTS MARKER" pitchFamily="2" charset="0"/>
            </a:endParaRPr>
          </a:p>
          <a:p>
            <a:pPr algn="ctr">
              <a:buNone/>
            </a:pPr>
            <a:r>
              <a:rPr lang="es-ES_tradnl" sz="4000" dirty="0" err="1" smtClean="0">
                <a:latin typeface="20 CENTS MARKER" pitchFamily="2" charset="0"/>
              </a:rPr>
              <a:t>Professora</a:t>
            </a:r>
            <a:r>
              <a:rPr lang="es-ES_tradnl" sz="4000" dirty="0" smtClean="0">
                <a:latin typeface="20 CENTS MARKER" pitchFamily="2" charset="0"/>
              </a:rPr>
              <a:t> </a:t>
            </a:r>
            <a:r>
              <a:rPr lang="es-ES_tradnl" sz="4000" dirty="0" err="1" smtClean="0">
                <a:latin typeface="20 CENTS MARKER" pitchFamily="2" charset="0"/>
              </a:rPr>
              <a:t>Lenia</a:t>
            </a:r>
            <a:r>
              <a:rPr lang="es-ES_tradnl" sz="4000" dirty="0" smtClean="0">
                <a:latin typeface="20 CENTS MARKER" pitchFamily="2" charset="0"/>
              </a:rPr>
              <a:t>.</a:t>
            </a:r>
            <a:endParaRPr lang="pt-BR" sz="4000" dirty="0">
              <a:latin typeface="20 CENTS MARKER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6632"/>
            <a:ext cx="8435280" cy="64807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BR" sz="5400" b="1" dirty="0"/>
              <a:t>SEMANA DA ALIMENTAÇAO</a:t>
            </a:r>
          </a:p>
          <a:p>
            <a:pPr algn="ctr">
              <a:buNone/>
            </a:pPr>
            <a:r>
              <a:rPr lang="pt-BR" sz="5400" b="1" dirty="0"/>
              <a:t>Alimente-se bem para ter boa saúde!</a:t>
            </a:r>
          </a:p>
          <a:p>
            <a:pPr>
              <a:buNone/>
            </a:pPr>
            <a:r>
              <a:rPr lang="pt-BR" b="1" dirty="0"/>
              <a:t> </a:t>
            </a:r>
          </a:p>
          <a:p>
            <a:pPr>
              <a:buNone/>
            </a:pPr>
            <a:endParaRPr lang="es-ES_tradnl" dirty="0"/>
          </a:p>
          <a:p>
            <a:pPr algn="ctr">
              <a:buNone/>
            </a:pPr>
            <a:r>
              <a:rPr lang="pt-BR" sz="4000" b="1" u="sng" dirty="0" smtClean="0"/>
              <a:t>1º </a:t>
            </a:r>
            <a:r>
              <a:rPr lang="pt-BR" sz="4000" b="1" u="sng" dirty="0"/>
              <a:t>Bimestre </a:t>
            </a:r>
            <a:endParaRPr lang="pt-BR" sz="4000" dirty="0"/>
          </a:p>
          <a:p>
            <a:pPr>
              <a:buNone/>
            </a:pPr>
            <a:r>
              <a:rPr lang="pt-BR" sz="4000" dirty="0"/>
              <a:t> </a:t>
            </a:r>
            <a:endParaRPr lang="pt-BR" sz="4000" dirty="0" smtClean="0"/>
          </a:p>
          <a:p>
            <a:pPr>
              <a:buNone/>
            </a:pPr>
            <a:endParaRPr lang="pt-BR" sz="4000" dirty="0"/>
          </a:p>
          <a:p>
            <a:pPr algn="ctr">
              <a:buNone/>
            </a:pPr>
            <a:r>
              <a:rPr lang="pt-BR" sz="4000" dirty="0"/>
              <a:t>Realização do projeto: </a:t>
            </a:r>
            <a:r>
              <a:rPr lang="pt-BR" sz="4000" b="1" dirty="0"/>
              <a:t>mês de março.</a:t>
            </a:r>
            <a:endParaRPr lang="pt-BR" sz="4000" dirty="0"/>
          </a:p>
          <a:p>
            <a:endParaRPr lang="pt-BR" sz="4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480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4000" b="1" dirty="0"/>
              <a:t>Objetivos:</a:t>
            </a:r>
            <a:endParaRPr lang="pt-BR" sz="4000" dirty="0"/>
          </a:p>
          <a:p>
            <a:pPr lvl="0"/>
            <a:r>
              <a:rPr lang="pt-BR" sz="4000" dirty="0"/>
              <a:t>Orientar o aluno na aquisição dos hábitos da boa alimentação,</a:t>
            </a:r>
          </a:p>
          <a:p>
            <a:pPr lvl="0"/>
            <a:r>
              <a:rPr lang="pt-BR" sz="4000" dirty="0"/>
              <a:t>Esclarecer sobre a necessidade de plantar e colher,</a:t>
            </a:r>
          </a:p>
          <a:p>
            <a:pPr lvl="0"/>
            <a:r>
              <a:rPr lang="pt-BR" sz="4000" dirty="0"/>
              <a:t>Esclarecer sobre o aproveitamento dos alimentos pelo nosso organismo</a:t>
            </a:r>
          </a:p>
          <a:p>
            <a:pPr lvl="0"/>
            <a:r>
              <a:rPr lang="pt-BR" sz="4000" dirty="0"/>
              <a:t>Conhecer e identificar alimentos variados</a:t>
            </a:r>
            <a:r>
              <a:rPr lang="pt-BR" sz="4000" dirty="0" smtClean="0"/>
              <a:t>,</a:t>
            </a:r>
            <a:endParaRPr lang="pt-BR" sz="4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lvl="0"/>
            <a:endParaRPr lang="pt-BR" dirty="0" smtClean="0"/>
          </a:p>
          <a:p>
            <a:pPr lvl="0"/>
            <a:r>
              <a:rPr lang="pt-BR" sz="4000" dirty="0" smtClean="0"/>
              <a:t>Conhecer as fontes de onde vem os alimentos que consumimos,</a:t>
            </a:r>
          </a:p>
          <a:p>
            <a:pPr lvl="0"/>
            <a:r>
              <a:rPr lang="pt-BR" sz="4000" dirty="0" smtClean="0"/>
              <a:t>Apresentar informações sobre animais e plantas que nos fornecem alimentos,</a:t>
            </a:r>
          </a:p>
          <a:p>
            <a:pPr lvl="0"/>
            <a:r>
              <a:rPr lang="pt-BR" sz="4000" dirty="0" smtClean="0"/>
              <a:t>Conhecer as vitaminas e proteínas existentes nos alimentos.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88640"/>
            <a:ext cx="8568952" cy="640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3600" b="1" dirty="0"/>
              <a:t>Estratégias:</a:t>
            </a:r>
            <a:endParaRPr lang="pt-BR" sz="3600" dirty="0"/>
          </a:p>
          <a:p>
            <a:pPr lvl="0"/>
            <a:r>
              <a:rPr lang="pt-BR" sz="3600" dirty="0"/>
              <a:t>Durante uma semana </a:t>
            </a:r>
            <a:r>
              <a:rPr lang="pt-BR" sz="3600" b="1" u="sng" dirty="0"/>
              <a:t>(19/03 a 23/03)</a:t>
            </a:r>
            <a:r>
              <a:rPr lang="pt-BR" sz="3600" dirty="0"/>
              <a:t>, os alunos terão a oportunidade de trazer alimentos ricos em vitaminas, propostos pela professora e na sala confeccionar pratos variados, tornando o horário de lanche mais atrativo.</a:t>
            </a:r>
          </a:p>
          <a:p>
            <a:pPr lvl="0"/>
            <a:r>
              <a:rPr lang="pt-BR" sz="3600" dirty="0"/>
              <a:t>Textos informativos com o tema: As proteínas constroem o nosso corpo!</a:t>
            </a:r>
          </a:p>
          <a:p>
            <a:pPr lvl="0"/>
            <a:r>
              <a:rPr lang="pt-BR" sz="3600" dirty="0"/>
              <a:t>Máscaras de alimentos.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0"/>
            <a:ext cx="8568952" cy="65973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BR" sz="5400" b="1" dirty="0"/>
              <a:t>SEMANA DO MEIO AMBIENTE</a:t>
            </a:r>
          </a:p>
          <a:p>
            <a:pPr algn="ctr">
              <a:buNone/>
            </a:pPr>
            <a:r>
              <a:rPr lang="pt-BR" sz="5400" b="1" dirty="0"/>
              <a:t>Ame a natureza, fonte de vida!</a:t>
            </a:r>
          </a:p>
          <a:p>
            <a:pPr>
              <a:buNone/>
            </a:pPr>
            <a:endParaRPr lang="pt-BR" b="1" u="sng" dirty="0" smtClean="0"/>
          </a:p>
          <a:p>
            <a:pPr>
              <a:buNone/>
            </a:pPr>
            <a:endParaRPr lang="pt-BR" b="1" u="sng" dirty="0" smtClean="0"/>
          </a:p>
          <a:p>
            <a:pPr algn="ctr">
              <a:buNone/>
            </a:pPr>
            <a:r>
              <a:rPr lang="pt-BR" sz="4400" b="1" u="sng" dirty="0" smtClean="0"/>
              <a:t>2º </a:t>
            </a:r>
            <a:r>
              <a:rPr lang="pt-BR" sz="4400" b="1" u="sng" dirty="0"/>
              <a:t>Bimestre</a:t>
            </a:r>
            <a:endParaRPr lang="pt-BR" sz="4400" dirty="0"/>
          </a:p>
          <a:p>
            <a:pPr algn="ctr">
              <a:buNone/>
            </a:pPr>
            <a:r>
              <a:rPr lang="pt-BR" sz="4400" dirty="0"/>
              <a:t> </a:t>
            </a:r>
          </a:p>
          <a:p>
            <a:pPr algn="ctr">
              <a:buNone/>
            </a:pPr>
            <a:r>
              <a:rPr lang="pt-BR" sz="4000" dirty="0"/>
              <a:t>Realização do projeto: </a:t>
            </a:r>
            <a:r>
              <a:rPr lang="pt-BR" sz="4000" b="1" dirty="0"/>
              <a:t>mês de junho.</a:t>
            </a:r>
            <a:endParaRPr lang="pt-BR" sz="4000" dirty="0"/>
          </a:p>
          <a:p>
            <a:endParaRPr lang="pt-B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5527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4400" b="1" dirty="0"/>
              <a:t>Objetivos:</a:t>
            </a:r>
            <a:endParaRPr lang="pt-BR" sz="4400" dirty="0"/>
          </a:p>
          <a:p>
            <a:pPr lvl="0"/>
            <a:r>
              <a:rPr lang="pt-BR" sz="4400" dirty="0"/>
              <a:t>Reconhecer a importância e a necessidade da preservação ambiental,</a:t>
            </a:r>
          </a:p>
          <a:p>
            <a:pPr lvl="0"/>
            <a:r>
              <a:rPr lang="pt-BR" sz="4400" dirty="0"/>
              <a:t>Contribuir para um trabalho com mais responsabilidade,</a:t>
            </a:r>
          </a:p>
          <a:p>
            <a:pPr lvl="0"/>
            <a:r>
              <a:rPr lang="pt-BR" sz="4400" dirty="0"/>
              <a:t>Aprender a preservar o meio ambiente,</a:t>
            </a:r>
          </a:p>
          <a:p>
            <a:pPr lvl="0"/>
            <a:r>
              <a:rPr lang="pt-BR" sz="4400" dirty="0"/>
              <a:t>Educar para a cidadania,</a:t>
            </a:r>
          </a:p>
          <a:p>
            <a:endParaRPr lang="pt-BR" sz="4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332656"/>
            <a:ext cx="8712968" cy="63367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3600" b="1" dirty="0"/>
              <a:t>Estratégias:</a:t>
            </a:r>
            <a:endParaRPr lang="pt-BR" sz="3600" dirty="0"/>
          </a:p>
          <a:p>
            <a:pPr lvl="0"/>
            <a:r>
              <a:rPr lang="pt-BR" sz="3600" dirty="0"/>
              <a:t>Em sala trabalharemos com textos voltados para a questão ambiental  com os temas: Decálogo da ecologia e Proteger a natureza é preservar o homem (mandamentos ecológicos),</a:t>
            </a:r>
          </a:p>
          <a:p>
            <a:pPr lvl="0"/>
            <a:r>
              <a:rPr lang="pt-BR" sz="3600" dirty="0"/>
              <a:t>Dramatização do texto: O Planeta Terra pede socorro!</a:t>
            </a:r>
          </a:p>
          <a:p>
            <a:pPr lvl="0"/>
            <a:r>
              <a:rPr lang="pt-BR" sz="3600" dirty="0"/>
              <a:t>No período de </a:t>
            </a:r>
            <a:r>
              <a:rPr lang="pt-BR" sz="3600" b="1" u="sng" dirty="0"/>
              <a:t>04/06 a 08/06</a:t>
            </a:r>
            <a:r>
              <a:rPr lang="pt-BR" sz="3600" dirty="0"/>
              <a:t> as turmas confeccionarão um mural ecológico com frases, desenhos e figuras sobre o tema.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26469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t-BR" sz="5400" b="1" dirty="0"/>
              <a:t>EDUCAÇAO PARA A CIDADANIA</a:t>
            </a:r>
          </a:p>
          <a:p>
            <a:pPr algn="ctr">
              <a:buNone/>
            </a:pPr>
            <a:r>
              <a:rPr lang="pt-BR" sz="5400" b="1" dirty="0"/>
              <a:t>Educar para viver em sociedade!</a:t>
            </a:r>
          </a:p>
          <a:p>
            <a:pPr>
              <a:buNone/>
            </a:pPr>
            <a:r>
              <a:rPr lang="pt-BR" b="1" dirty="0"/>
              <a:t> </a:t>
            </a:r>
            <a:endParaRPr lang="pt-BR" b="1" dirty="0" smtClean="0"/>
          </a:p>
          <a:p>
            <a:pPr>
              <a:buNone/>
            </a:pPr>
            <a:endParaRPr lang="pt-BR" b="1" dirty="0" smtClean="0"/>
          </a:p>
          <a:p>
            <a:pPr algn="ctr">
              <a:buNone/>
            </a:pPr>
            <a:r>
              <a:rPr lang="pt-BR" sz="4000" b="1" u="sng" dirty="0" smtClean="0"/>
              <a:t>3º </a:t>
            </a:r>
            <a:r>
              <a:rPr lang="pt-BR" sz="4000" b="1" u="sng" dirty="0"/>
              <a:t>Bimestre</a:t>
            </a:r>
            <a:endParaRPr lang="pt-BR" sz="4000" dirty="0"/>
          </a:p>
          <a:p>
            <a:pPr algn="ctr">
              <a:buNone/>
            </a:pPr>
            <a:endParaRPr lang="pt-BR" sz="4000" dirty="0" smtClean="0"/>
          </a:p>
          <a:p>
            <a:pPr algn="ctr">
              <a:buNone/>
            </a:pPr>
            <a:r>
              <a:rPr lang="pt-BR" sz="4000" dirty="0"/>
              <a:t> </a:t>
            </a:r>
          </a:p>
          <a:p>
            <a:pPr algn="ctr"/>
            <a:r>
              <a:rPr lang="pt-BR" sz="4000" dirty="0"/>
              <a:t>Realização do projeto: </a:t>
            </a:r>
            <a:r>
              <a:rPr lang="pt-BR" sz="4000" b="1" dirty="0"/>
              <a:t>mês de setembro.</a:t>
            </a:r>
            <a:endParaRPr lang="pt-BR" sz="4000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612</Words>
  <Application>Microsoft Office PowerPoint</Application>
  <PresentationFormat>Apresentação na tela (4:3)</PresentationFormat>
  <Paragraphs>82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               Projeto pedagógico anual 2012  4º e 5º anos do E. F.         Professora Lenia Pickler          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            Projeto pedagógico anual 2012  4º e 5º anos do E. F.         Professora Lenia Pickler            </dc:title>
  <dc:creator>Cliente</dc:creator>
  <cp:lastModifiedBy>Cliente</cp:lastModifiedBy>
  <cp:revision>6</cp:revision>
  <dcterms:created xsi:type="dcterms:W3CDTF">2012-02-01T10:17:55Z</dcterms:created>
  <dcterms:modified xsi:type="dcterms:W3CDTF">2012-02-03T16:56:36Z</dcterms:modified>
</cp:coreProperties>
</file>